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8532" autoAdjust="0"/>
  </p:normalViewPr>
  <p:slideViewPr>
    <p:cSldViewPr snapToGrid="0" snapToObjects="1">
      <p:cViewPr>
        <p:scale>
          <a:sx n="72" d="100"/>
          <a:sy n="72" d="100"/>
        </p:scale>
        <p:origin x="-2112" y="-5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printerSettings" Target="printerSettings/printerSettings1.bin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6383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3483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A9CB4B-0BD9-5E43-891C-A7AAA7B4D221}" type="datetimeFigureOut">
              <a:rPr lang="en-US" smtClean="0"/>
              <a:t>10/12/2014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882310D-DF14-384D-B8F6-F436C88977BB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Screen Shot 2014-09-19 at 09.37.21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13706" y="0"/>
            <a:ext cx="3547934" cy="2424838"/>
          </a:xfrm>
          <a:prstGeom prst="rect">
            <a:avLst/>
          </a:prstGeom>
        </p:spPr>
      </p:pic>
      <p:pic>
        <p:nvPicPr>
          <p:cNvPr id="14" name="Picture 13" descr="its_marca_horiz_roxa-03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452" y="5627530"/>
            <a:ext cx="1772669" cy="983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727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x-none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06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A9CB4B-0BD9-5E43-891C-A7AAA7B4D221}" type="datetimeFigureOut">
              <a:rPr lang="en-US" smtClean="0"/>
              <a:t>10/12/2014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882310D-DF14-384D-B8F6-F436C8897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58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x-none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798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x-none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55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x-none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0738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2505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38197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66889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103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>
          <a:solidFill>
            <a:schemeClr val="tx1"/>
          </a:solidFill>
          <a:latin typeface="Georgia"/>
          <a:ea typeface="+mj-ea"/>
          <a:cs typeface="Georgi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Georgia"/>
          <a:ea typeface="+mn-ea"/>
          <a:cs typeface="Georgi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Georgia"/>
          <a:ea typeface="+mn-ea"/>
          <a:cs typeface="Georgi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Georgia"/>
          <a:ea typeface="+mn-ea"/>
          <a:cs typeface="Georgi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/>
          </a:solidFill>
          <a:latin typeface="Georgia"/>
          <a:ea typeface="+mn-ea"/>
          <a:cs typeface="Georgi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800" kern="1200">
          <a:solidFill>
            <a:schemeClr val="tx1"/>
          </a:solidFill>
          <a:latin typeface="Georgia"/>
          <a:ea typeface="+mn-ea"/>
          <a:cs typeface="Georgi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file:///\\localhost\Users\ofabro\Google%20Drive\ITS\1.%20Projetos\Unesco_CNPQ%20Classificao%20indicativa\Admin%20-%20Edital%20UNESCO%20classind\Document1!OLE_LINK1" TargetMode="External"/><Relationship Id="rId4" Type="http://schemas.openxmlformats.org/officeDocument/2006/relationships/image" Target="../media/image8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file:///\\localhost\Users\ofabro\Google%20Drive\ITS\1.%20Projetos\Unesco_CNPQ%20Classificao%20indicativa\Admin%20-%20Edital%20UNESCO%20classind\Macintosh%20HD:Users:ofabro:Downloads:2014.12.05_chapter_submetido%20DEJUS%2006%20dez%2014%2015h00%20(1).docx!OLE_LINK2" TargetMode="External"/><Relationship Id="rId4" Type="http://schemas.openxmlformats.org/officeDocument/2006/relationships/image" Target="../media/image9.e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file:///\\localhost\Users\ofabro\Google%20Drive\ITS\1.%20Projetos\Unesco_CNPQ%20Classificao%20indicativa\Admin%20-%20Edital%20UNESCO%20classind\Macintosh%20HD:Users:ofabro:Downloads:2014.12.05_chapter_submetido%20DEJUS%2006%20dez%2014%2015h00%20(1).docx!OLE_LINK3" TargetMode="External"/><Relationship Id="rId4" Type="http://schemas.openxmlformats.org/officeDocument/2006/relationships/image" Target="../media/image10.emf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file:///\\localhost\Users\ofabro\Google%20Drive\ITS\1.%20Projetos\Unesco_CNPQ%20Classificao%20indicativa\Admin%20-%20Edital%20UNESCO%20classind\Macintosh%20HD:Users:ofabro:Downloads:2014.12.05_chapter_submetido%20DEJUS%2006%20dez%2014%2015h00%20(1).docx!OLE_LINK4" TargetMode="External"/><Relationship Id="rId4" Type="http://schemas.openxmlformats.org/officeDocument/2006/relationships/image" Target="../media/image11.emf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file:///\\localhost\Users\ofabro\Google%20Drive\ITS\1.%20Projetos\Unesco_CNPQ%20Classificao%20indicativa\Admin%20-%20Edital%20UNESCO%20classind\Macintosh%20HD:Users:ofabro:Downloads:2014.12.05_chapter_submetido%20DEJUS%2006%20dez%2014%2015h00%20(1).docx!OLE_LINK6" TargetMode="External"/><Relationship Id="rId4" Type="http://schemas.openxmlformats.org/officeDocument/2006/relationships/image" Target="../media/image12.emf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file:///\\localhost\Users\ofabro\Google%20Drive\ITS\1.%20Projetos\Unesco_CNPQ%20Classificao%20indicativa\Admin%20-%20Edital%20UNESCO%20classind\Macintosh%20HD:Users:ofabro:Downloads:2014.12.05_chapter_submetido%20DEJUS%2006%20dez%2014%2015h00%20(1).docx!OLE_LINK7" TargetMode="External"/><Relationship Id="rId4" Type="http://schemas.openxmlformats.org/officeDocument/2006/relationships/image" Target="../media/image13.emf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pt-BR" sz="3000" b="1" i="1" dirty="0" smtClean="0"/>
              <a:t>Desafios regionais da Classificação Indicativa: Redes, fusos e o respeito à vinculação horária</a:t>
            </a:r>
            <a:r>
              <a:rPr lang="pt-BR" sz="3000" dirty="0" smtClean="0"/>
              <a:t/>
            </a:r>
            <a:br>
              <a:rPr lang="pt-BR" sz="3000" dirty="0" smtClean="0"/>
            </a:br>
            <a:endParaRPr lang="pt-BR" sz="3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BR" dirty="0" smtClean="0"/>
              <a:t>ITS – Instituto de Tecnologia &amp; Sociedade do Rio de Janeiro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8980157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29470" y="0"/>
            <a:ext cx="5938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pt-BR" dirty="0" smtClean="0"/>
              <a:t>84% dos programas da TV aberta vem da rede nacional</a:t>
            </a:r>
            <a:endParaRPr lang="pt-BR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6640893"/>
              </p:ext>
            </p:extLst>
          </p:nvPr>
        </p:nvGraphicFramePr>
        <p:xfrm>
          <a:off x="747494" y="1336947"/>
          <a:ext cx="8101207" cy="51436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Document" r:id="rId3" imgW="5600700" imgH="3556000" progId="Word.Document.12">
                  <p:link updateAutomatic="1"/>
                </p:oleObj>
              </mc:Choice>
              <mc:Fallback>
                <p:oleObj name="Document" r:id="rId3" imgW="5600700" imgH="3556000" progId="Word.Documen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47494" y="1336947"/>
                        <a:ext cx="8101207" cy="51436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Left Arrow 7"/>
          <p:cNvSpPr/>
          <p:nvPr/>
        </p:nvSpPr>
        <p:spPr>
          <a:xfrm>
            <a:off x="8548283" y="4273877"/>
            <a:ext cx="491595" cy="245782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eft Arrow 8"/>
          <p:cNvSpPr/>
          <p:nvPr/>
        </p:nvSpPr>
        <p:spPr>
          <a:xfrm rot="16200000">
            <a:off x="6976694" y="3935932"/>
            <a:ext cx="395997" cy="197986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Left Arrow 9"/>
          <p:cNvSpPr/>
          <p:nvPr/>
        </p:nvSpPr>
        <p:spPr>
          <a:xfrm rot="16200000">
            <a:off x="2759363" y="3976885"/>
            <a:ext cx="395997" cy="197986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5337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29470" y="0"/>
            <a:ext cx="6203197" cy="1143000"/>
          </a:xfrm>
        </p:spPr>
        <p:txBody>
          <a:bodyPr>
            <a:normAutofit/>
          </a:bodyPr>
          <a:lstStyle/>
          <a:p>
            <a:pPr algn="l"/>
            <a:r>
              <a:rPr lang="pt-BR" sz="2400" dirty="0" smtClean="0"/>
              <a:t>88% dos programas da TV aberta são dispensados de vinculação horária</a:t>
            </a:r>
            <a:endParaRPr lang="pt-BR" sz="2400" dirty="0"/>
          </a:p>
        </p:txBody>
      </p:sp>
      <p:sp>
        <p:nvSpPr>
          <p:cNvPr id="8" name="Left Arrow 7"/>
          <p:cNvSpPr/>
          <p:nvPr/>
        </p:nvSpPr>
        <p:spPr>
          <a:xfrm>
            <a:off x="8652405" y="4970268"/>
            <a:ext cx="491595" cy="245782"/>
          </a:xfrm>
          <a:prstGeom prst="left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6254648"/>
              </p:ext>
            </p:extLst>
          </p:nvPr>
        </p:nvGraphicFramePr>
        <p:xfrm>
          <a:off x="556318" y="1502844"/>
          <a:ext cx="8278387" cy="49557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Document" r:id="rId3" imgW="5600700" imgH="3352800" progId="Word.Document.12">
                  <p:link updateAutomatic="1"/>
                </p:oleObj>
              </mc:Choice>
              <mc:Fallback>
                <p:oleObj name="Document" r:id="rId3" imgW="5600700" imgH="3352800" progId="Word.Documen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6318" y="1502844"/>
                        <a:ext cx="8278387" cy="49557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Left Arrow 11"/>
          <p:cNvSpPr/>
          <p:nvPr/>
        </p:nvSpPr>
        <p:spPr>
          <a:xfrm>
            <a:off x="8616217" y="3962030"/>
            <a:ext cx="491595" cy="245782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Left Arrow 12"/>
          <p:cNvSpPr/>
          <p:nvPr/>
        </p:nvSpPr>
        <p:spPr>
          <a:xfrm>
            <a:off x="8652405" y="5491341"/>
            <a:ext cx="491595" cy="245782"/>
          </a:xfrm>
          <a:prstGeom prst="lef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624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29470" y="0"/>
            <a:ext cx="9014530" cy="1143000"/>
          </a:xfrm>
        </p:spPr>
        <p:txBody>
          <a:bodyPr>
            <a:normAutofit/>
          </a:bodyPr>
          <a:lstStyle/>
          <a:p>
            <a:pPr algn="l"/>
            <a:r>
              <a:rPr lang="pt-BR" sz="2400" dirty="0" smtClean="0"/>
              <a:t>Programas regionais encontrados… </a:t>
            </a:r>
            <a:br>
              <a:rPr lang="pt-BR" sz="2400" dirty="0" smtClean="0"/>
            </a:br>
            <a:r>
              <a:rPr lang="pt-BR" sz="2400" dirty="0" smtClean="0"/>
              <a:t>todos dispensados da vinculação horária</a:t>
            </a:r>
            <a:endParaRPr lang="pt-BR" sz="2400" dirty="0"/>
          </a:p>
        </p:txBody>
      </p:sp>
      <p:sp>
        <p:nvSpPr>
          <p:cNvPr id="12" name="Left Arrow 11"/>
          <p:cNvSpPr/>
          <p:nvPr/>
        </p:nvSpPr>
        <p:spPr>
          <a:xfrm>
            <a:off x="8616217" y="3661620"/>
            <a:ext cx="491595" cy="245782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Left Arrow 12"/>
          <p:cNvSpPr/>
          <p:nvPr/>
        </p:nvSpPr>
        <p:spPr>
          <a:xfrm>
            <a:off x="8611440" y="5068036"/>
            <a:ext cx="491595" cy="245782"/>
          </a:xfrm>
          <a:prstGeom prst="lef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0520181"/>
              </p:ext>
            </p:extLst>
          </p:nvPr>
        </p:nvGraphicFramePr>
        <p:xfrm>
          <a:off x="406109" y="1943100"/>
          <a:ext cx="8201187" cy="435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Document" r:id="rId3" imgW="5600700" imgH="2971800" progId="Word.Document.12">
                  <p:link updateAutomatic="1"/>
                </p:oleObj>
              </mc:Choice>
              <mc:Fallback>
                <p:oleObj name="Document" r:id="rId3" imgW="5600700" imgH="2971800" progId="Word.Documen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6109" y="1943100"/>
                        <a:ext cx="8201187" cy="435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340025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Análise quantitativa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De quantos programas estamos falando?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138737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29470" y="68275"/>
            <a:ext cx="8229600" cy="2157420"/>
          </a:xfrm>
        </p:spPr>
        <p:txBody>
          <a:bodyPr anchor="t">
            <a:normAutofit fontScale="90000"/>
          </a:bodyPr>
          <a:lstStyle/>
          <a:p>
            <a:pPr algn="l"/>
            <a:r>
              <a:rPr lang="pt-BR" b="1" dirty="0" smtClean="0"/>
              <a:t>ÍNDICE DE COMPLIANCE POR REGIÃO</a:t>
            </a:r>
            <a:r>
              <a:rPr lang="pt-BR" dirty="0" smtClean="0"/>
              <a:t/>
            </a:r>
            <a:br>
              <a:rPr lang="pt-BR" dirty="0" smtClean="0"/>
            </a:br>
            <a:r>
              <a:rPr lang="pt-BR" sz="3100" dirty="0" smtClean="0"/>
              <a:t>Não </a:t>
            </a:r>
            <a:r>
              <a:rPr lang="pt-BR" sz="3100" dirty="0" err="1" smtClean="0"/>
              <a:t>complicance</a:t>
            </a:r>
            <a:r>
              <a:rPr lang="pt-BR" sz="3100" dirty="0" smtClean="0"/>
              <a:t> com a faixa: 1 a 2 %</a:t>
            </a:r>
            <a:br>
              <a:rPr lang="pt-BR" sz="3100" dirty="0" smtClean="0"/>
            </a:br>
            <a:r>
              <a:rPr lang="pt-BR" sz="3100" dirty="0" smtClean="0"/>
              <a:t>Não </a:t>
            </a:r>
            <a:r>
              <a:rPr lang="pt-BR" sz="3100" dirty="0" err="1" smtClean="0"/>
              <a:t>complicance</a:t>
            </a:r>
            <a:r>
              <a:rPr lang="pt-BR" sz="3100" dirty="0" smtClean="0"/>
              <a:t> com o envio: 1 a 4%</a:t>
            </a:r>
            <a:endParaRPr lang="pt-BR" sz="3100" dirty="0"/>
          </a:p>
        </p:txBody>
      </p:sp>
      <p:sp>
        <p:nvSpPr>
          <p:cNvPr id="12" name="Left Arrow 11"/>
          <p:cNvSpPr/>
          <p:nvPr/>
        </p:nvSpPr>
        <p:spPr>
          <a:xfrm>
            <a:off x="8384082" y="4139545"/>
            <a:ext cx="491595" cy="245782"/>
          </a:xfrm>
          <a:prstGeom prst="lef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Left Arrow 12"/>
          <p:cNvSpPr/>
          <p:nvPr/>
        </p:nvSpPr>
        <p:spPr>
          <a:xfrm>
            <a:off x="8420270" y="5122656"/>
            <a:ext cx="491595" cy="245782"/>
          </a:xfrm>
          <a:prstGeom prst="lef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6409594"/>
              </p:ext>
            </p:extLst>
          </p:nvPr>
        </p:nvGraphicFramePr>
        <p:xfrm>
          <a:off x="566854" y="3000130"/>
          <a:ext cx="8003621" cy="3103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Document" r:id="rId3" imgW="5600700" imgH="2171700" progId="Word.Document.12">
                  <p:link updateAutomatic="1"/>
                </p:oleObj>
              </mc:Choice>
              <mc:Fallback>
                <p:oleObj name="Document" r:id="rId3" imgW="5600700" imgH="2171700" progId="Word.Documen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6854" y="3000130"/>
                        <a:ext cx="8003621" cy="31034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34828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2795375"/>
              </p:ext>
            </p:extLst>
          </p:nvPr>
        </p:nvGraphicFramePr>
        <p:xfrm>
          <a:off x="201287" y="3028869"/>
          <a:ext cx="8575486" cy="3733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" name="Document" r:id="rId3" imgW="5600700" imgH="2438400" progId="Word.Document.12">
                  <p:link updateAutomatic="1"/>
                </p:oleObj>
              </mc:Choice>
              <mc:Fallback>
                <p:oleObj name="Document" r:id="rId3" imgW="5600700" imgH="2438400" progId="Word.Documen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1287" y="3028869"/>
                        <a:ext cx="8575486" cy="37335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Left Arrow 7"/>
          <p:cNvSpPr/>
          <p:nvPr/>
        </p:nvSpPr>
        <p:spPr>
          <a:xfrm rot="18900000">
            <a:off x="3771686" y="3960061"/>
            <a:ext cx="491595" cy="245782"/>
          </a:xfrm>
          <a:prstGeom prst="left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Left Arrow 9"/>
          <p:cNvSpPr/>
          <p:nvPr/>
        </p:nvSpPr>
        <p:spPr>
          <a:xfrm rot="18900000">
            <a:off x="5958741" y="4041990"/>
            <a:ext cx="491595" cy="245782"/>
          </a:xfrm>
          <a:prstGeom prst="lef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Left Arrow 10"/>
          <p:cNvSpPr/>
          <p:nvPr/>
        </p:nvSpPr>
        <p:spPr>
          <a:xfrm rot="2700000">
            <a:off x="5958741" y="5953375"/>
            <a:ext cx="491595" cy="245782"/>
          </a:xfrm>
          <a:prstGeom prst="lef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Left Arrow 13"/>
          <p:cNvSpPr/>
          <p:nvPr/>
        </p:nvSpPr>
        <p:spPr>
          <a:xfrm rot="2700000">
            <a:off x="4809498" y="5953374"/>
            <a:ext cx="491595" cy="245782"/>
          </a:xfrm>
          <a:prstGeom prst="left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Left Arrow 14"/>
          <p:cNvSpPr/>
          <p:nvPr/>
        </p:nvSpPr>
        <p:spPr>
          <a:xfrm rot="2700000">
            <a:off x="7080674" y="5953373"/>
            <a:ext cx="491595" cy="245782"/>
          </a:xfrm>
          <a:prstGeom prst="lef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itle 4"/>
          <p:cNvSpPr txBox="1">
            <a:spLocks/>
          </p:cNvSpPr>
          <p:nvPr/>
        </p:nvSpPr>
        <p:spPr>
          <a:xfrm>
            <a:off x="255119" y="68275"/>
            <a:ext cx="9016899" cy="215742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b="1" dirty="0" smtClean="0"/>
              <a:t>ÍNDICE DE COMPLIANCE POR REDE</a:t>
            </a:r>
            <a:r>
              <a:rPr lang="pt-BR" dirty="0" smtClean="0"/>
              <a:t/>
            </a:r>
            <a:br>
              <a:rPr lang="pt-BR" dirty="0" smtClean="0"/>
            </a:br>
            <a:r>
              <a:rPr lang="pt-BR" sz="3100" dirty="0" smtClean="0"/>
              <a:t>Não </a:t>
            </a:r>
            <a:r>
              <a:rPr lang="pt-BR" sz="3100" dirty="0" err="1" smtClean="0"/>
              <a:t>complicance</a:t>
            </a:r>
            <a:r>
              <a:rPr lang="pt-BR" sz="3100" dirty="0" smtClean="0"/>
              <a:t> com a faixa: 0 a 1 %</a:t>
            </a:r>
            <a:br>
              <a:rPr lang="pt-BR" sz="3100" dirty="0" smtClean="0"/>
            </a:br>
            <a:r>
              <a:rPr lang="pt-BR" sz="3100" dirty="0" smtClean="0"/>
              <a:t>Não </a:t>
            </a:r>
            <a:r>
              <a:rPr lang="pt-BR" sz="3100" dirty="0" err="1" smtClean="0"/>
              <a:t>complicance</a:t>
            </a:r>
            <a:r>
              <a:rPr lang="pt-BR" sz="3100" dirty="0" smtClean="0"/>
              <a:t> com o envio: 0 a 4%</a:t>
            </a:r>
            <a:endParaRPr lang="pt-BR" sz="3100" dirty="0"/>
          </a:p>
        </p:txBody>
      </p:sp>
    </p:spTree>
    <p:extLst>
      <p:ext uri="{BB962C8B-B14F-4D97-AF65-F5344CB8AC3E}">
        <p14:creationId xmlns:p14="http://schemas.microsoft.com/office/powerpoint/2010/main" val="39004792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3997006"/>
              </p:ext>
            </p:extLst>
          </p:nvPr>
        </p:nvGraphicFramePr>
        <p:xfrm>
          <a:off x="271226" y="2983971"/>
          <a:ext cx="8473207" cy="29396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" name="Document" r:id="rId3" imgW="5600700" imgH="1943100" progId="Word.Document.12">
                  <p:link updateAutomatic="1"/>
                </p:oleObj>
              </mc:Choice>
              <mc:Fallback>
                <p:oleObj name="Document" r:id="rId3" imgW="5600700" imgH="1943100" progId="Word.Documen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1226" y="2983971"/>
                        <a:ext cx="8473207" cy="29396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29470" y="236713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pt-BR" dirty="0" smtClean="0"/>
              <a:t/>
            </a:r>
            <a:br>
              <a:rPr lang="pt-BR" dirty="0" smtClean="0"/>
            </a:br>
            <a:r>
              <a:rPr lang="pt-BR" b="1" dirty="0" smtClean="0"/>
              <a:t>QUAIS FAIXAS TÊM PROBLEMAS?</a:t>
            </a:r>
            <a:r>
              <a:rPr lang="pt-BR" dirty="0" smtClean="0"/>
              <a:t/>
            </a:r>
            <a:br>
              <a:rPr lang="pt-BR" dirty="0" smtClean="0"/>
            </a:br>
            <a:r>
              <a:rPr lang="pt-BR" dirty="0" smtClean="0"/>
              <a:t>Faixa 18-20h, o maior não </a:t>
            </a:r>
            <a:r>
              <a:rPr lang="pt-BR" dirty="0" err="1" smtClean="0"/>
              <a:t>compliance</a:t>
            </a:r>
            <a:r>
              <a:rPr lang="pt-BR" dirty="0" smtClean="0"/>
              <a:t/>
            </a:r>
            <a:br>
              <a:rPr lang="pt-BR" dirty="0" smtClean="0"/>
            </a:br>
            <a:r>
              <a:rPr lang="pt-BR" dirty="0" smtClean="0"/>
              <a:t>Faixa 21h em diante, quase ideal</a:t>
            </a:r>
            <a:endParaRPr lang="pt-BR" dirty="0"/>
          </a:p>
        </p:txBody>
      </p:sp>
      <p:sp>
        <p:nvSpPr>
          <p:cNvPr id="12" name="Left Arrow 11"/>
          <p:cNvSpPr/>
          <p:nvPr/>
        </p:nvSpPr>
        <p:spPr>
          <a:xfrm rot="17100000">
            <a:off x="5824080" y="4041697"/>
            <a:ext cx="491595" cy="245782"/>
          </a:xfrm>
          <a:prstGeom prst="lef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Left Arrow 12"/>
          <p:cNvSpPr/>
          <p:nvPr/>
        </p:nvSpPr>
        <p:spPr>
          <a:xfrm>
            <a:off x="8514485" y="4412847"/>
            <a:ext cx="491595" cy="245782"/>
          </a:xfrm>
          <a:prstGeom prst="left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Left Arrow 15"/>
          <p:cNvSpPr/>
          <p:nvPr/>
        </p:nvSpPr>
        <p:spPr>
          <a:xfrm>
            <a:off x="8495709" y="4918074"/>
            <a:ext cx="491595" cy="245782"/>
          </a:xfrm>
          <a:prstGeom prst="left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Left Arrow 16"/>
          <p:cNvSpPr/>
          <p:nvPr/>
        </p:nvSpPr>
        <p:spPr>
          <a:xfrm>
            <a:off x="8514485" y="5232122"/>
            <a:ext cx="491595" cy="245782"/>
          </a:xfrm>
          <a:prstGeom prst="left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Left Arrow 17"/>
          <p:cNvSpPr/>
          <p:nvPr/>
        </p:nvSpPr>
        <p:spPr>
          <a:xfrm rot="17100000">
            <a:off x="6959669" y="4041697"/>
            <a:ext cx="491595" cy="245782"/>
          </a:xfrm>
          <a:prstGeom prst="lef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2701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Análise Qualitativa</a:t>
            </a:r>
            <a:endParaRPr lang="pt-B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De quais programas estamos falando?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3922900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7883" y="2856528"/>
            <a:ext cx="3008313" cy="1162050"/>
          </a:xfrm>
        </p:spPr>
        <p:txBody>
          <a:bodyPr/>
          <a:lstStyle/>
          <a:p>
            <a:r>
              <a:rPr lang="pt-BR" dirty="0" smtClean="0"/>
              <a:t>Faixa 11-13h</a:t>
            </a:r>
            <a:endParaRPr lang="pt-BR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6335" b="-26335"/>
          <a:stretch>
            <a:fillRect/>
          </a:stretch>
        </p:blipFill>
        <p:spPr>
          <a:xfrm>
            <a:off x="3575050" y="-628150"/>
            <a:ext cx="5111750" cy="5853113"/>
          </a:xfrm>
        </p:spPr>
      </p:pic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227883" y="4018578"/>
            <a:ext cx="3008313" cy="1582557"/>
          </a:xfrm>
        </p:spPr>
        <p:txBody>
          <a:bodyPr>
            <a:normAutofit lnSpcReduction="10000"/>
          </a:bodyPr>
          <a:lstStyle/>
          <a:p>
            <a:pPr marL="285750" indent="-285750">
              <a:buFontTx/>
              <a:buChar char="-"/>
            </a:pPr>
            <a:r>
              <a:rPr lang="pt-BR" dirty="0" smtClean="0"/>
              <a:t>92 </a:t>
            </a:r>
            <a:r>
              <a:rPr lang="pt-BR" dirty="0" smtClean="0"/>
              <a:t>exibições </a:t>
            </a:r>
            <a:r>
              <a:rPr lang="pt-BR" dirty="0" smtClean="0"/>
              <a:t>encontradas</a:t>
            </a:r>
          </a:p>
          <a:p>
            <a:pPr marL="285750" indent="-285750">
              <a:buFontTx/>
              <a:buChar char="-"/>
            </a:pPr>
            <a:r>
              <a:rPr lang="pt-BR" dirty="0" smtClean="0"/>
              <a:t>Algumas poucas séries (</a:t>
            </a:r>
            <a:r>
              <a:rPr lang="pt-BR" dirty="0" err="1" smtClean="0"/>
              <a:t>Glee</a:t>
            </a:r>
            <a:r>
              <a:rPr lang="pt-BR" dirty="0" smtClean="0"/>
              <a:t> 12 anos)</a:t>
            </a:r>
          </a:p>
          <a:p>
            <a:pPr marL="285750" indent="-285750">
              <a:buFontTx/>
              <a:buChar char="-"/>
            </a:pPr>
            <a:r>
              <a:rPr lang="pt-BR" dirty="0" smtClean="0"/>
              <a:t>Alguns poucos filmes (Quarteto Fantástico, 12 anos)</a:t>
            </a:r>
          </a:p>
          <a:p>
            <a:pPr marL="285750" indent="-285750">
              <a:buFontTx/>
              <a:buChar char="-"/>
            </a:pPr>
            <a:r>
              <a:rPr lang="pt-BR" dirty="0" smtClean="0"/>
              <a:t>Ação do DEJUS: monitoramento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8083249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678487" y="3920209"/>
            <a:ext cx="3008313" cy="1162050"/>
          </a:xfrm>
        </p:spPr>
        <p:txBody>
          <a:bodyPr/>
          <a:lstStyle/>
          <a:p>
            <a:r>
              <a:rPr lang="pt-BR" dirty="0" smtClean="0"/>
              <a:t>Faixa 18-20h</a:t>
            </a:r>
            <a:endParaRPr lang="pt-BR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5678487" y="5082259"/>
            <a:ext cx="3008313" cy="1582557"/>
          </a:xfrm>
        </p:spPr>
        <p:txBody>
          <a:bodyPr>
            <a:normAutofit fontScale="92500" lnSpcReduction="10000"/>
          </a:bodyPr>
          <a:lstStyle/>
          <a:p>
            <a:pPr marL="285750" indent="-285750">
              <a:buFontTx/>
              <a:buChar char="-"/>
            </a:pPr>
            <a:r>
              <a:rPr lang="pt-BR" dirty="0" smtClean="0"/>
              <a:t>532 </a:t>
            </a:r>
            <a:r>
              <a:rPr lang="pt-BR" dirty="0" smtClean="0"/>
              <a:t>exibições encontradas</a:t>
            </a:r>
            <a:endParaRPr lang="pt-BR" dirty="0" smtClean="0"/>
          </a:p>
          <a:p>
            <a:pPr marL="285750" indent="-285750">
              <a:buFontTx/>
              <a:buChar char="-"/>
            </a:pPr>
            <a:r>
              <a:rPr lang="pt-BR" dirty="0" smtClean="0"/>
              <a:t>Quase todos estes</a:t>
            </a:r>
          </a:p>
          <a:p>
            <a:pPr marL="742950" lvl="1" indent="-285750">
              <a:buFontTx/>
              <a:buChar char="-"/>
            </a:pPr>
            <a:r>
              <a:rPr lang="pt-BR" dirty="0" smtClean="0"/>
              <a:t>Ratinho (SBT, 2010)</a:t>
            </a:r>
          </a:p>
          <a:p>
            <a:pPr marL="742950" lvl="1" indent="-285750">
              <a:buFontTx/>
              <a:buChar char="-"/>
            </a:pPr>
            <a:r>
              <a:rPr lang="pt-BR" dirty="0" smtClean="0"/>
              <a:t>Te Peguei (Record, atual)</a:t>
            </a:r>
          </a:p>
          <a:p>
            <a:pPr marL="285750" indent="-285750">
              <a:buFontTx/>
              <a:buChar char="-"/>
            </a:pPr>
            <a:r>
              <a:rPr lang="pt-BR" dirty="0" smtClean="0"/>
              <a:t>Algumas entradas oportunistas</a:t>
            </a:r>
          </a:p>
          <a:p>
            <a:pPr marL="742950" lvl="1" indent="-285750">
              <a:buFontTx/>
              <a:buChar char="-"/>
            </a:pPr>
            <a:r>
              <a:rPr lang="pt-BR" dirty="0" smtClean="0"/>
              <a:t>CQC, 19h50</a:t>
            </a:r>
          </a:p>
          <a:p>
            <a:pPr marL="285750" indent="-285750">
              <a:buFontTx/>
              <a:buChar char="-"/>
            </a:pPr>
            <a:r>
              <a:rPr lang="pt-BR" dirty="0" smtClean="0"/>
              <a:t>Ação do DEJUS: notificação</a:t>
            </a:r>
            <a:endParaRPr lang="pt-BR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6335" b="-26335"/>
          <a:stretch>
            <a:fillRect/>
          </a:stretch>
        </p:blipFill>
        <p:spPr>
          <a:xfrm>
            <a:off x="420652" y="-655466"/>
            <a:ext cx="5111750" cy="5853113"/>
          </a:xfrm>
        </p:spPr>
      </p:pic>
    </p:spTree>
    <p:extLst>
      <p:ext uri="{BB962C8B-B14F-4D97-AF65-F5344CB8AC3E}">
        <p14:creationId xmlns:p14="http://schemas.microsoft.com/office/powerpoint/2010/main" val="8874079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7"/>
            <a:ext cx="6263541" cy="1828163"/>
          </a:xfrm>
        </p:spPr>
        <p:txBody>
          <a:bodyPr>
            <a:normAutofit/>
          </a:bodyPr>
          <a:lstStyle/>
          <a:p>
            <a:r>
              <a:rPr lang="pt-BR" sz="2400" dirty="0" smtClean="0"/>
              <a:t>Qual o nível de respeito (</a:t>
            </a:r>
            <a:r>
              <a:rPr lang="pt-BR" sz="2400" dirty="0" err="1" smtClean="0"/>
              <a:t>compliance</a:t>
            </a:r>
            <a:r>
              <a:rPr lang="pt-BR" sz="2400" dirty="0" smtClean="0"/>
              <a:t>) da TV Aberta ao processo de classificação indicativa?</a:t>
            </a:r>
            <a:endParaRPr lang="pt-BR" sz="24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952601"/>
            <a:ext cx="8229600" cy="4905399"/>
          </a:xfrm>
        </p:spPr>
        <p:txBody>
          <a:bodyPr>
            <a:normAutofit/>
          </a:bodyPr>
          <a:lstStyle/>
          <a:p>
            <a:pPr marL="514350" indent="-514350">
              <a:spcBef>
                <a:spcPts val="800"/>
              </a:spcBef>
              <a:buAutoNum type="arabicParenR"/>
            </a:pPr>
            <a:r>
              <a:rPr lang="pt-BR" sz="2200" dirty="0" smtClean="0"/>
              <a:t>Índice de </a:t>
            </a:r>
            <a:r>
              <a:rPr lang="pt-BR" sz="2200" u="sng" dirty="0" smtClean="0"/>
              <a:t>respeito às faixas de veiculação </a:t>
            </a:r>
            <a:r>
              <a:rPr lang="pt-BR" sz="2200" dirty="0" smtClean="0"/>
              <a:t>dos programas (horário protegido). Preocupação central: fuso horário e horário de verão</a:t>
            </a:r>
          </a:p>
          <a:p>
            <a:pPr marL="514350" indent="-514350">
              <a:spcBef>
                <a:spcPts val="800"/>
              </a:spcBef>
              <a:buAutoNum type="arabicParenR"/>
            </a:pPr>
            <a:endParaRPr lang="pt-BR" sz="2200" dirty="0" smtClean="0"/>
          </a:p>
          <a:p>
            <a:pPr marL="514350" indent="-514350">
              <a:spcBef>
                <a:spcPts val="800"/>
              </a:spcBef>
              <a:buAutoNum type="arabicParenR"/>
            </a:pPr>
            <a:r>
              <a:rPr lang="pt-BR" sz="2200" dirty="0" smtClean="0"/>
              <a:t>Índice de </a:t>
            </a:r>
            <a:r>
              <a:rPr lang="pt-BR" sz="2200" u="sng" dirty="0" smtClean="0"/>
              <a:t>envio dos programas regionais </a:t>
            </a:r>
            <a:r>
              <a:rPr lang="pt-BR" sz="2200" dirty="0" smtClean="0"/>
              <a:t>para o processo de classificação indicativa. Preocupação central: engajamento das redes.</a:t>
            </a:r>
          </a:p>
          <a:p>
            <a:pPr marL="514350" indent="-514350">
              <a:spcBef>
                <a:spcPts val="800"/>
              </a:spcBef>
              <a:buAutoNum type="arabicParenR"/>
            </a:pPr>
            <a:endParaRPr lang="pt-BR" sz="2200" dirty="0" smtClean="0"/>
          </a:p>
          <a:p>
            <a:pPr marL="0" indent="0">
              <a:spcBef>
                <a:spcPts val="800"/>
              </a:spcBef>
              <a:buNone/>
            </a:pPr>
            <a:r>
              <a:rPr lang="pt-BR" sz="2200" dirty="0" smtClean="0"/>
              <a:t>Metodologia: Analisar o que passou na TV aberta nos últimos cinco anos, em que horário, e com qual classificação. </a:t>
            </a:r>
          </a:p>
          <a:p>
            <a:pPr marL="0" indent="0">
              <a:spcBef>
                <a:spcPts val="800"/>
              </a:spcBef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9269457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51363" y="3351613"/>
            <a:ext cx="3008313" cy="1162050"/>
          </a:xfrm>
        </p:spPr>
        <p:txBody>
          <a:bodyPr/>
          <a:lstStyle/>
          <a:p>
            <a:r>
              <a:rPr lang="en-US" dirty="0" err="1" smtClean="0"/>
              <a:t>Faixa</a:t>
            </a:r>
            <a:r>
              <a:rPr lang="en-US" dirty="0" smtClean="0"/>
              <a:t> 20-21h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351363" y="4513663"/>
            <a:ext cx="3008313" cy="1582557"/>
          </a:xfrm>
        </p:spPr>
        <p:txBody>
          <a:bodyPr>
            <a:normAutofit/>
          </a:bodyPr>
          <a:lstStyle/>
          <a:p>
            <a:pPr marL="285750" indent="-285750">
              <a:buFontTx/>
              <a:buChar char="-"/>
            </a:pPr>
            <a:r>
              <a:rPr lang="pt-BR" dirty="0" smtClean="0"/>
              <a:t>128 exibi</a:t>
            </a:r>
            <a:r>
              <a:rPr lang="pt-BR" dirty="0" smtClean="0"/>
              <a:t>ções</a:t>
            </a:r>
            <a:r>
              <a:rPr lang="pt-BR" dirty="0" smtClean="0"/>
              <a:t> encontradas</a:t>
            </a:r>
          </a:p>
          <a:p>
            <a:pPr marL="285750" indent="-285750">
              <a:buFontTx/>
              <a:buChar char="-"/>
            </a:pPr>
            <a:r>
              <a:rPr lang="pt-BR" dirty="0" smtClean="0"/>
              <a:t>Séries são a maior ocorrência</a:t>
            </a:r>
          </a:p>
          <a:p>
            <a:pPr marL="285750" indent="-285750">
              <a:buFontTx/>
              <a:buChar char="-"/>
            </a:pPr>
            <a:r>
              <a:rPr lang="pt-BR" dirty="0" smtClean="0"/>
              <a:t>CSI, </a:t>
            </a:r>
            <a:r>
              <a:rPr lang="pt-BR" dirty="0" err="1" smtClean="0"/>
              <a:t>House</a:t>
            </a:r>
            <a:r>
              <a:rPr lang="pt-BR" dirty="0" smtClean="0"/>
              <a:t>, A </a:t>
            </a:r>
            <a:r>
              <a:rPr lang="pt-BR" dirty="0" err="1" smtClean="0"/>
              <a:t>ex</a:t>
            </a:r>
            <a:r>
              <a:rPr lang="pt-BR" dirty="0" smtClean="0"/>
              <a:t>, Lei e Ordem, Sobrenatural, Mulheres Ricas</a:t>
            </a:r>
            <a:endParaRPr lang="pt-BR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6335" b="-26335"/>
          <a:stretch>
            <a:fillRect/>
          </a:stretch>
        </p:blipFill>
        <p:spPr>
          <a:xfrm>
            <a:off x="3575050" y="-682769"/>
            <a:ext cx="5111750" cy="5853113"/>
          </a:xfrm>
        </p:spPr>
      </p:pic>
    </p:spTree>
    <p:extLst>
      <p:ext uri="{BB962C8B-B14F-4D97-AF65-F5344CB8AC3E}">
        <p14:creationId xmlns:p14="http://schemas.microsoft.com/office/powerpoint/2010/main" val="28156403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err="1" smtClean="0"/>
              <a:t>Compliance</a:t>
            </a:r>
            <a:r>
              <a:rPr lang="pt-BR" dirty="0" smtClean="0"/>
              <a:t> dos programas regionais (2% classificáveis)</a:t>
            </a:r>
            <a:endParaRPr lang="pt-BR" dirty="0"/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Content Placeholder 2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pt-BR" sz="2400" dirty="0" smtClean="0"/>
              <a:t>Programas de culinária, humor, música e variedades, </a:t>
            </a:r>
            <a:r>
              <a:rPr lang="pt-BR" sz="2400" u="sng" dirty="0" smtClean="0"/>
              <a:t>todos provavelmente classificação livre</a:t>
            </a:r>
            <a:endParaRPr lang="pt-BR" sz="2400" u="sng" dirty="0"/>
          </a:p>
        </p:txBody>
      </p:sp>
    </p:spTree>
    <p:extLst>
      <p:ext uri="{BB962C8B-B14F-4D97-AF65-F5344CB8AC3E}">
        <p14:creationId xmlns:p14="http://schemas.microsoft.com/office/powerpoint/2010/main" val="20030447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Discussão</a:t>
            </a:r>
            <a:endParaRPr lang="pt-B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Cenário encontrado: </a:t>
            </a:r>
            <a:r>
              <a:rPr lang="pt-BR" dirty="0" err="1" smtClean="0"/>
              <a:t>compliance</a:t>
            </a:r>
            <a:r>
              <a:rPr lang="pt-BR" dirty="0" smtClean="0"/>
              <a:t> quase perfeito</a:t>
            </a:r>
            <a:endParaRPr lang="pt-B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46557" y="-1"/>
            <a:ext cx="4722352" cy="3140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7453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0691"/>
            <a:ext cx="3352984" cy="1162050"/>
          </a:xfrm>
        </p:spPr>
        <p:txBody>
          <a:bodyPr/>
          <a:lstStyle/>
          <a:p>
            <a:r>
              <a:rPr lang="pt-BR" dirty="0" smtClean="0"/>
              <a:t>Cenário </a:t>
            </a:r>
            <a:r>
              <a:rPr lang="pt-BR" dirty="0" err="1" smtClean="0"/>
              <a:t>Expeculativo</a:t>
            </a:r>
            <a:r>
              <a:rPr lang="pt-BR" dirty="0" smtClean="0"/>
              <a:t>: </a:t>
            </a:r>
            <a:br>
              <a:rPr lang="pt-BR" dirty="0" smtClean="0"/>
            </a:br>
            <a:r>
              <a:rPr lang="pt-BR" dirty="0" smtClean="0"/>
              <a:t>‘</a:t>
            </a:r>
            <a:r>
              <a:rPr lang="pt-BR" dirty="0" err="1" smtClean="0"/>
              <a:t>Auto</a:t>
            </a:r>
            <a:r>
              <a:rPr lang="pt-BR" dirty="0" err="1" smtClean="0"/>
              <a:t>rregulamentação</a:t>
            </a:r>
            <a:r>
              <a:rPr lang="pt-BR" dirty="0" smtClean="0"/>
              <a:t>’ do setor funcionaria?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rmAutofit/>
          </a:bodyPr>
          <a:lstStyle/>
          <a:p>
            <a:r>
              <a:rPr lang="pt-BR" sz="2500" dirty="0" smtClean="0"/>
              <a:t>1% da programação encontrada invadiu horário protegido</a:t>
            </a:r>
          </a:p>
          <a:p>
            <a:r>
              <a:rPr lang="pt-BR" sz="2500" dirty="0" smtClean="0"/>
              <a:t>2% dos programas regionais não foram enviados ao DEJUS (mas se fossem seriam Livres)</a:t>
            </a:r>
          </a:p>
          <a:p>
            <a:r>
              <a:rPr lang="pt-BR" sz="2500" dirty="0" smtClean="0"/>
              <a:t>Programas de não </a:t>
            </a:r>
            <a:r>
              <a:rPr lang="pt-BR" sz="2500" dirty="0" err="1" smtClean="0"/>
              <a:t>compliance</a:t>
            </a:r>
            <a:r>
              <a:rPr lang="pt-BR" sz="2500" dirty="0" smtClean="0"/>
              <a:t> são pontuais (Ratinho, Te Peguei, Séries, Filmes)</a:t>
            </a:r>
          </a:p>
          <a:p>
            <a:r>
              <a:rPr lang="pt-BR" sz="2500" b="1" dirty="0" smtClean="0"/>
              <a:t>Os “vilões” novela e reality show quase 100% de </a:t>
            </a:r>
            <a:r>
              <a:rPr lang="pt-BR" sz="2500" b="1" dirty="0" err="1" smtClean="0"/>
              <a:t>compliance</a:t>
            </a:r>
            <a:endParaRPr lang="pt-BR" sz="2500" b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644" y="4183306"/>
            <a:ext cx="3550406" cy="1899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0013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/>
              <a:t>Cenário Real: </a:t>
            </a:r>
            <a:br>
              <a:rPr lang="pt-BR" dirty="0" smtClean="0"/>
            </a:br>
            <a:r>
              <a:rPr lang="pt-BR" dirty="0" smtClean="0"/>
              <a:t>“</a:t>
            </a:r>
            <a:r>
              <a:rPr lang="pt-BR" dirty="0" err="1" smtClean="0"/>
              <a:t>Co-rregulamenta</a:t>
            </a:r>
            <a:r>
              <a:rPr lang="pt-BR" dirty="0" err="1" smtClean="0"/>
              <a:t>çāo</a:t>
            </a:r>
            <a:r>
              <a:rPr lang="pt-BR" dirty="0" smtClean="0"/>
              <a:t>” - </a:t>
            </a:r>
            <a:r>
              <a:rPr lang="pt-BR" dirty="0" smtClean="0"/>
              <a:t>Atuação forte do DEJUS funciona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rmAutofit/>
          </a:bodyPr>
          <a:lstStyle/>
          <a:p>
            <a:r>
              <a:rPr lang="pt-BR" sz="2500" dirty="0" smtClean="0"/>
              <a:t>Instituiu horário vinculado</a:t>
            </a:r>
          </a:p>
          <a:p>
            <a:r>
              <a:rPr lang="pt-BR" sz="2500" dirty="0" smtClean="0"/>
              <a:t>Atuação ativa de monitoramento</a:t>
            </a:r>
          </a:p>
          <a:p>
            <a:r>
              <a:rPr lang="pt-BR" sz="2500" dirty="0" smtClean="0"/>
              <a:t>Processo </a:t>
            </a:r>
            <a:r>
              <a:rPr lang="pt-BR" sz="2500" dirty="0" err="1" smtClean="0"/>
              <a:t>multissetorial</a:t>
            </a:r>
            <a:r>
              <a:rPr lang="pt-BR" sz="2500" dirty="0" smtClean="0"/>
              <a:t>, democrático e objetivo</a:t>
            </a:r>
          </a:p>
          <a:p>
            <a:pPr lvl="1"/>
            <a:r>
              <a:rPr lang="pt-BR" sz="2100" dirty="0" smtClean="0"/>
              <a:t>Associações internacionais (IARC)</a:t>
            </a:r>
          </a:p>
          <a:p>
            <a:pPr lvl="1"/>
            <a:r>
              <a:rPr lang="pt-BR" sz="2100" dirty="0" smtClean="0"/>
              <a:t>Links com sociedade civil (Projeto Classifique e Oficinas)</a:t>
            </a:r>
          </a:p>
          <a:p>
            <a:pPr lvl="1"/>
            <a:r>
              <a:rPr lang="pt-BR" sz="2100" dirty="0" smtClean="0"/>
              <a:t>Portal colaborativo (</a:t>
            </a:r>
            <a:r>
              <a:rPr lang="pt-BR" sz="2100" dirty="0" err="1" smtClean="0"/>
              <a:t>Culturadigital.br</a:t>
            </a:r>
            <a:r>
              <a:rPr lang="pt-BR" sz="2100" dirty="0" smtClean="0"/>
              <a:t>)</a:t>
            </a:r>
          </a:p>
          <a:p>
            <a:pPr lvl="1"/>
            <a:r>
              <a:rPr lang="pt-BR" sz="2100" dirty="0" smtClean="0"/>
              <a:t>Atualização do marco regulatório (</a:t>
            </a:r>
            <a:r>
              <a:rPr lang="pt-BR" sz="2100" dirty="0" err="1" smtClean="0"/>
              <a:t>ex</a:t>
            </a:r>
            <a:r>
              <a:rPr lang="pt-BR" sz="2100" dirty="0" smtClean="0"/>
              <a:t>: autoclassificação no streaming)</a:t>
            </a:r>
            <a:endParaRPr lang="pt-BR" sz="210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644" y="4183306"/>
            <a:ext cx="3550406" cy="1899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3060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109577"/>
            <a:ext cx="7772400" cy="3485573"/>
          </a:xfrm>
        </p:spPr>
        <p:txBody>
          <a:bodyPr>
            <a:normAutofit/>
          </a:bodyPr>
          <a:lstStyle/>
          <a:p>
            <a:r>
              <a:rPr lang="pt-BR" sz="3000" dirty="0" smtClean="0"/>
              <a:t>Explicação possível: </a:t>
            </a:r>
            <a:br>
              <a:rPr lang="pt-BR" sz="3000" dirty="0" smtClean="0"/>
            </a:br>
            <a:r>
              <a:rPr lang="pt-BR" sz="3000" dirty="0" smtClean="0"/>
              <a:t>colaboração entre setor privado, governo e sociedade civil é o que faz da faixa protegida permanecer protegida.</a:t>
            </a:r>
            <a:endParaRPr lang="pt-BR" sz="3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21648" y="-1"/>
            <a:ext cx="4722352" cy="2981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2924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8"/>
          <p:cNvPicPr>
            <a:picLocks noChangeAspect="1"/>
          </p:cNvPicPr>
          <p:nvPr/>
        </p:nvPicPr>
        <p:blipFill rotWithShape="1">
          <a:blip r:embed="rId2" cstate="print">
            <a:alphaModFix amt="5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28322" y="2083614"/>
            <a:ext cx="6173908" cy="466854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338138"/>
            <a:ext cx="7772400" cy="1362075"/>
          </a:xfrm>
        </p:spPr>
        <p:txBody>
          <a:bodyPr>
            <a:normAutofit fontScale="90000"/>
          </a:bodyPr>
          <a:lstStyle/>
          <a:p>
            <a:pPr algn="l"/>
            <a:r>
              <a:rPr lang="en-US" sz="6000" b="1" dirty="0" smtClean="0"/>
              <a:t>SOBRE O </a:t>
            </a:r>
            <a:br>
              <a:rPr lang="en-US" sz="6000" b="1" dirty="0" smtClean="0"/>
            </a:br>
            <a:r>
              <a:rPr lang="en-US" sz="6000" b="1" dirty="0" smtClean="0"/>
              <a:t>CONTEXTO</a:t>
            </a:r>
            <a:endParaRPr 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11569879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5647210"/>
            <a:ext cx="5486400" cy="566738"/>
          </a:xfrm>
        </p:spPr>
        <p:txBody>
          <a:bodyPr>
            <a:normAutofit fontScale="90000"/>
          </a:bodyPr>
          <a:lstStyle/>
          <a:p>
            <a:r>
              <a:rPr lang="pt-BR" dirty="0" smtClean="0"/>
              <a:t>1) Brasil, um país de ponteiros complexos</a:t>
            </a:r>
            <a:br>
              <a:rPr lang="pt-BR" dirty="0" smtClean="0"/>
            </a:br>
            <a:endParaRPr lang="pt-BR" dirty="0"/>
          </a:p>
        </p:txBody>
      </p:sp>
      <p:pic>
        <p:nvPicPr>
          <p:cNvPr id="15" name="Content Placeholder 1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78476" y="723286"/>
            <a:ext cx="5800212" cy="4350159"/>
          </a:xfrm>
        </p:spPr>
      </p:pic>
      <p:sp>
        <p:nvSpPr>
          <p:cNvPr id="13" name="Text Placeholder 12"/>
          <p:cNvSpPr>
            <a:spLocks noGrp="1"/>
          </p:cNvSpPr>
          <p:nvPr>
            <p:ph type="body" sz="half" idx="2"/>
          </p:nvPr>
        </p:nvSpPr>
        <p:spPr>
          <a:xfrm>
            <a:off x="1792288" y="5995468"/>
            <a:ext cx="5486400" cy="804862"/>
          </a:xfrm>
        </p:spPr>
        <p:txBody>
          <a:bodyPr>
            <a:normAutofit lnSpcReduction="10000"/>
          </a:bodyPr>
          <a:lstStyle/>
          <a:p>
            <a:r>
              <a:rPr lang="pt-BR" dirty="0" smtClean="0"/>
              <a:t>- Tensão Portaria 1.220/2009</a:t>
            </a:r>
          </a:p>
          <a:p>
            <a:r>
              <a:rPr lang="pt-BR" dirty="0" smtClean="0"/>
              <a:t>- Lei 11662 e </a:t>
            </a:r>
            <a:r>
              <a:rPr lang="pt-BR" dirty="0" smtClean="0"/>
              <a:t>Referendum</a:t>
            </a:r>
            <a:r>
              <a:rPr lang="pt-BR" dirty="0" smtClean="0"/>
              <a:t> 2010 – Fuso hor</a:t>
            </a:r>
            <a:r>
              <a:rPr lang="pt-BR" dirty="0" smtClean="0"/>
              <a:t>á</a:t>
            </a:r>
            <a:r>
              <a:rPr lang="pt-BR" dirty="0" smtClean="0"/>
              <a:t>rio do Acre</a:t>
            </a:r>
          </a:p>
          <a:p>
            <a:r>
              <a:rPr lang="pt-BR" dirty="0" smtClean="0"/>
              <a:t>- Horário de verão</a:t>
            </a:r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25773456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2) Brasil : redes televisivas complexas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79139" b="-79139"/>
          <a:stretch>
            <a:fillRect/>
          </a:stretch>
        </p:blipFill>
        <p:spPr>
          <a:xfrm>
            <a:off x="778358" y="273050"/>
            <a:ext cx="7908442" cy="9055412"/>
          </a:xfrm>
        </p:spPr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indent="-285750">
              <a:buFontTx/>
              <a:buChar char="-"/>
            </a:pPr>
            <a:r>
              <a:rPr lang="pt-BR" dirty="0" smtClean="0"/>
              <a:t>Emissoras e retransmissoras</a:t>
            </a:r>
          </a:p>
          <a:p>
            <a:pPr marL="285750" indent="-285750">
              <a:buFontTx/>
              <a:buChar char="-"/>
            </a:pPr>
            <a:r>
              <a:rPr lang="pt-BR" dirty="0" smtClean="0"/>
              <a:t>Redes nacionais e regionais</a:t>
            </a:r>
          </a:p>
          <a:p>
            <a:pPr marL="285750" indent="-285750">
              <a:buFontTx/>
              <a:buChar char="-"/>
            </a:pPr>
            <a:r>
              <a:rPr lang="pt-BR" dirty="0" smtClean="0"/>
              <a:t>Afiliadas que trocam de padrinho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2725258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Metodologia</a:t>
            </a:r>
            <a:endParaRPr lang="pt-B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N= 55.278 exibições de programas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935668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6397813" cy="1162050"/>
          </a:xfrm>
        </p:spPr>
        <p:txBody>
          <a:bodyPr/>
          <a:lstStyle/>
          <a:p>
            <a:r>
              <a:rPr lang="pt-BR" dirty="0" smtClean="0"/>
              <a:t>FAIXAS: Monitoramento dos horários protegidos</a:t>
            </a:r>
            <a:endParaRPr lang="pt-BR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457200" y="1557995"/>
            <a:ext cx="3008313" cy="5009850"/>
          </a:xfrm>
        </p:spPr>
        <p:txBody>
          <a:bodyPr>
            <a:normAutofit/>
          </a:bodyPr>
          <a:lstStyle/>
          <a:p>
            <a:endParaRPr lang="en-US" b="1" dirty="0"/>
          </a:p>
          <a:p>
            <a:pPr marL="285750" indent="-285750">
              <a:buFontTx/>
              <a:buChar char="-"/>
            </a:pPr>
            <a:r>
              <a:rPr lang="pt-BR" b="1" dirty="0" smtClean="0"/>
              <a:t>Faixa de proteção à criança</a:t>
            </a:r>
          </a:p>
          <a:p>
            <a:pPr marL="742950" lvl="1" indent="-285750">
              <a:buFontTx/>
              <a:buChar char="-"/>
            </a:pPr>
            <a:r>
              <a:rPr lang="pt-BR" dirty="0" smtClean="0"/>
              <a:t>11-13h</a:t>
            </a:r>
          </a:p>
          <a:p>
            <a:pPr marL="742950" lvl="1" indent="-285750">
              <a:buFontTx/>
              <a:buChar char="-"/>
            </a:pPr>
            <a:r>
              <a:rPr lang="pt-BR" dirty="0" smtClean="0"/>
              <a:t>18-20h</a:t>
            </a:r>
          </a:p>
          <a:p>
            <a:pPr marL="742950" lvl="1" indent="-285750">
              <a:buFontTx/>
              <a:buChar char="-"/>
            </a:pPr>
            <a:r>
              <a:rPr lang="pt-BR" dirty="0" smtClean="0"/>
              <a:t>Apenas L e 10 anos</a:t>
            </a:r>
          </a:p>
          <a:p>
            <a:pPr marL="742950" lvl="1" indent="-285750">
              <a:buFontTx/>
              <a:buChar char="-"/>
            </a:pPr>
            <a:endParaRPr lang="en-US" dirty="0" smtClean="0"/>
          </a:p>
          <a:p>
            <a:endParaRPr lang="pt-BR" b="1" dirty="0" smtClean="0"/>
          </a:p>
          <a:p>
            <a:pPr marL="285750" indent="-285750">
              <a:buFontTx/>
              <a:buChar char="-"/>
            </a:pPr>
            <a:r>
              <a:rPr lang="pt-BR" b="1" dirty="0" smtClean="0"/>
              <a:t>Faixa de proteção ao adolescente</a:t>
            </a:r>
          </a:p>
          <a:p>
            <a:pPr marL="742950" lvl="1" indent="-285750">
              <a:buFontTx/>
              <a:buChar char="-"/>
            </a:pPr>
            <a:r>
              <a:rPr lang="pt-BR" dirty="0" smtClean="0"/>
              <a:t>20-21h (12+)</a:t>
            </a:r>
          </a:p>
          <a:p>
            <a:pPr marL="742950" lvl="1" indent="-285750">
              <a:buFontTx/>
              <a:buChar char="-"/>
            </a:pPr>
            <a:r>
              <a:rPr lang="pt-BR" dirty="0" smtClean="0"/>
              <a:t>21-22h (14+)</a:t>
            </a:r>
          </a:p>
          <a:p>
            <a:pPr marL="742950" lvl="1" indent="-285750">
              <a:buFontTx/>
              <a:buChar char="-"/>
            </a:pPr>
            <a:r>
              <a:rPr lang="pt-BR" dirty="0" smtClean="0"/>
              <a:t>22-23h (16+)</a:t>
            </a:r>
          </a:p>
          <a:p>
            <a:pPr marL="742950" lvl="1" indent="-285750">
              <a:buFontTx/>
              <a:buChar char="-"/>
            </a:pPr>
            <a:endParaRPr lang="en-US" dirty="0"/>
          </a:p>
          <a:p>
            <a:pPr marL="742950" lvl="1" indent="-285750">
              <a:buFontTx/>
              <a:buChar char="-"/>
            </a:pPr>
            <a:endParaRPr lang="en-US" dirty="0" smtClean="0"/>
          </a:p>
          <a:p>
            <a:pPr marL="742950" lvl="1" indent="-285750">
              <a:buFontTx/>
              <a:buChar char="-"/>
            </a:pPr>
            <a:endParaRPr lang="en-US" dirty="0"/>
          </a:p>
          <a:p>
            <a:pPr lvl="1"/>
            <a:endParaRPr lang="en-US" dirty="0" smtClean="0"/>
          </a:p>
          <a:p>
            <a:pPr marL="285750" indent="-285750">
              <a:buFontTx/>
              <a:buChar char="-"/>
            </a:pPr>
            <a:r>
              <a:rPr lang="pt-BR" b="1" dirty="0" smtClean="0"/>
              <a:t>Faixa Adulta</a:t>
            </a:r>
          </a:p>
          <a:p>
            <a:pPr marL="742950" lvl="1" indent="-285750">
              <a:buFontTx/>
              <a:buChar char="-"/>
            </a:pPr>
            <a:r>
              <a:rPr lang="pt-BR" dirty="0" smtClean="0"/>
              <a:t>23-6h (Qualquer)</a:t>
            </a:r>
          </a:p>
          <a:p>
            <a:pPr marL="742950" lvl="1" indent="-285750">
              <a:buFontTx/>
              <a:buChar char="-"/>
            </a:pPr>
            <a:endParaRPr lang="en-US" dirty="0" smtClean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1814" b="-31814"/>
          <a:stretch>
            <a:fillRect/>
          </a:stretch>
        </p:blipFill>
        <p:spPr>
          <a:xfrm>
            <a:off x="3670638" y="813717"/>
            <a:ext cx="5111750" cy="5853113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-546217" y="3156411"/>
            <a:ext cx="9703872" cy="1365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-393817" y="4974667"/>
            <a:ext cx="9703872" cy="1365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28915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80932" cy="1162050"/>
          </a:xfrm>
        </p:spPr>
        <p:txBody>
          <a:bodyPr/>
          <a:lstStyle/>
          <a:p>
            <a:r>
              <a:rPr lang="pt-BR" dirty="0" smtClean="0"/>
              <a:t>FONTES: Monitoramento Jan/2010 a </a:t>
            </a:r>
            <a:r>
              <a:rPr lang="pt-BR" dirty="0" err="1" smtClean="0"/>
              <a:t>Jul</a:t>
            </a:r>
            <a:r>
              <a:rPr lang="pt-BR" dirty="0" smtClean="0"/>
              <a:t>/2014</a:t>
            </a:r>
            <a:endParaRPr lang="pt-BR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09205736"/>
              </p:ext>
            </p:extLst>
          </p:nvPr>
        </p:nvGraphicFramePr>
        <p:xfrm>
          <a:off x="457200" y="2157379"/>
          <a:ext cx="8229600" cy="2976672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743200"/>
                <a:gridCol w="2743200"/>
                <a:gridCol w="2743200"/>
              </a:tblGrid>
              <a:tr h="460244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Região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Cidade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Jornal</a:t>
                      </a:r>
                      <a:endParaRPr lang="en-US" dirty="0"/>
                    </a:p>
                  </a:txBody>
                  <a:tcPr/>
                </a:tc>
              </a:tr>
              <a:tr h="495616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Sudeste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São Paulo/SP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Folha</a:t>
                      </a:r>
                      <a:r>
                        <a:rPr lang="en-US" dirty="0" smtClean="0"/>
                        <a:t> de São Paulo</a:t>
                      </a:r>
                      <a:endParaRPr lang="en-US" dirty="0"/>
                    </a:p>
                  </a:txBody>
                  <a:tcPr/>
                </a:tc>
              </a:tr>
              <a:tr h="460244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Sul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Porto </a:t>
                      </a:r>
                      <a:r>
                        <a:rPr lang="en-US" dirty="0" err="1" smtClean="0"/>
                        <a:t>Alegre</a:t>
                      </a:r>
                      <a:r>
                        <a:rPr lang="en-US" dirty="0" smtClean="0"/>
                        <a:t>/RS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 </a:t>
                      </a:r>
                      <a:r>
                        <a:rPr lang="en-US" dirty="0" err="1" smtClean="0"/>
                        <a:t>Sul</a:t>
                      </a:r>
                      <a:r>
                        <a:rPr lang="en-US" dirty="0" smtClean="0"/>
                        <a:t> </a:t>
                      </a:r>
                      <a:endParaRPr lang="en-US" dirty="0"/>
                    </a:p>
                  </a:txBody>
                  <a:tcPr/>
                </a:tc>
              </a:tr>
              <a:tr h="460244">
                <a:tc>
                  <a:txBody>
                    <a:bodyPr/>
                    <a:lstStyle/>
                    <a:p>
                      <a:r>
                        <a:rPr lang="en-US" dirty="0" smtClean="0"/>
                        <a:t>Centro-</a:t>
                      </a:r>
                      <a:r>
                        <a:rPr lang="en-US" dirty="0" err="1" smtClean="0"/>
                        <a:t>Oeste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Campo Grande/MS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Correio</a:t>
                      </a:r>
                      <a:r>
                        <a:rPr lang="en-US" dirty="0" smtClean="0"/>
                        <a:t> do Estado</a:t>
                      </a:r>
                      <a:endParaRPr lang="en-US" dirty="0"/>
                    </a:p>
                  </a:txBody>
                  <a:tcPr/>
                </a:tc>
              </a:tr>
              <a:tr h="460244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Nordeste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Fortaleza/CE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Diário</a:t>
                      </a:r>
                      <a:r>
                        <a:rPr lang="en-US" dirty="0" smtClean="0"/>
                        <a:t> do </a:t>
                      </a:r>
                      <a:r>
                        <a:rPr lang="en-US" dirty="0" err="1" smtClean="0"/>
                        <a:t>Nordeste</a:t>
                      </a:r>
                      <a:endParaRPr lang="en-US" dirty="0"/>
                    </a:p>
                  </a:txBody>
                  <a:tcPr/>
                </a:tc>
              </a:tr>
              <a:tr h="460244">
                <a:tc>
                  <a:txBody>
                    <a:bodyPr/>
                    <a:lstStyle/>
                    <a:p>
                      <a:r>
                        <a:rPr lang="en-US" dirty="0" smtClean="0"/>
                        <a:t>Norte</a:t>
                      </a:r>
                      <a:r>
                        <a:rPr lang="en-US" baseline="0" dirty="0" smtClean="0"/>
                        <a:t> </a:t>
                      </a:r>
                    </a:p>
                    <a:p>
                      <a:r>
                        <a:rPr lang="en-US" baseline="0" dirty="0" smtClean="0"/>
                        <a:t>(2012 a 2014 </a:t>
                      </a:r>
                      <a:r>
                        <a:rPr lang="en-US" baseline="0" dirty="0" err="1" smtClean="0"/>
                        <a:t>apenas</a:t>
                      </a:r>
                      <a:r>
                        <a:rPr lang="en-US" baseline="0" dirty="0" smtClean="0"/>
                        <a:t>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Belém</a:t>
                      </a:r>
                      <a:r>
                        <a:rPr lang="en-US" dirty="0" smtClean="0"/>
                        <a:t>/PA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Diário</a:t>
                      </a:r>
                      <a:r>
                        <a:rPr lang="en-US" dirty="0" smtClean="0"/>
                        <a:t> do </a:t>
                      </a:r>
                      <a:r>
                        <a:rPr lang="en-US" dirty="0" err="1" smtClean="0"/>
                        <a:t>Pará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64426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 err="1" smtClean="0"/>
              <a:t>PERfil</a:t>
            </a:r>
            <a:r>
              <a:rPr lang="pt-BR" dirty="0" smtClean="0"/>
              <a:t> da amostra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30752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1113</TotalTime>
  <Words>566</Words>
  <Application>Microsoft Macintosh PowerPoint</Application>
  <PresentationFormat>On-screen Show (4:3)</PresentationFormat>
  <Paragraphs>103</Paragraphs>
  <Slides>25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Links</vt:lpstr>
      </vt:variant>
      <vt:variant>
        <vt:i4>6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Office Theme</vt:lpstr>
      <vt:lpstr>\\localhost\Users\ofabro\Google Drive\ITS\1. Projetos\Unesco_CNPQ Classificao indicativa\Admin - Edital UNESCO classind\Document1!OLE_LINK1</vt:lpstr>
      <vt:lpstr>\\localhost\Users\ofabro\Google Drive\ITS\1. Projetos\Unesco_CNPQ Classificao indicativa\Admin - Edital UNESCO classind\Macintosh HD:Users:ofabro:Downloads:2014.12.05_chapter_submetido DEJUS 06 dez 14 15h00 (1).docx!OLE_LINK2</vt:lpstr>
      <vt:lpstr>\\localhost\Users\ofabro\Google Drive\ITS\1. Projetos\Unesco_CNPQ Classificao indicativa\Admin - Edital UNESCO classind\Macintosh HD:Users:ofabro:Downloads:2014.12.05_chapter_submetido DEJUS 06 dez 14 15h00 (1).docx!OLE_LINK3</vt:lpstr>
      <vt:lpstr>\\localhost\Users\ofabro\Google Drive\ITS\1. Projetos\Unesco_CNPQ Classificao indicativa\Admin - Edital UNESCO classind\Macintosh HD:Users:ofabro:Downloads:2014.12.05_chapter_submetido DEJUS 06 dez 14 15h00 (1).docx!OLE_LINK4</vt:lpstr>
      <vt:lpstr>\\localhost\Users\ofabro\Google Drive\ITS\1. Projetos\Unesco_CNPQ Classificao indicativa\Admin - Edital UNESCO classind\Macintosh HD:Users:ofabro:Downloads:2014.12.05_chapter_submetido DEJUS 06 dez 14 15h00 (1).docx!OLE_LINK6</vt:lpstr>
      <vt:lpstr>\\localhost\Users\ofabro\Google Drive\ITS\1. Projetos\Unesco_CNPQ Classificao indicativa\Admin - Edital UNESCO classind\Macintosh HD:Users:ofabro:Downloads:2014.12.05_chapter_submetido DEJUS 06 dez 14 15h00 (1).docx!OLE_LINK7</vt:lpstr>
      <vt:lpstr>Desafios regionais da Classificação Indicativa: Redes, fusos e o respeito à vinculação horária </vt:lpstr>
      <vt:lpstr>Qual o nível de respeito (compliance) da TV Aberta ao processo de classificação indicativa?</vt:lpstr>
      <vt:lpstr>SOBRE O  CONTEXTO</vt:lpstr>
      <vt:lpstr>1) Brasil, um país de ponteiros complexos </vt:lpstr>
      <vt:lpstr>2) Brasil : redes televisivas complexas </vt:lpstr>
      <vt:lpstr>Metodologia</vt:lpstr>
      <vt:lpstr>FAIXAS: Monitoramento dos horários protegidos</vt:lpstr>
      <vt:lpstr>FONTES: Monitoramento Jan/2010 a Jul/2014</vt:lpstr>
      <vt:lpstr>PERfil da amostra </vt:lpstr>
      <vt:lpstr>84% dos programas da TV aberta vem da rede nacional</vt:lpstr>
      <vt:lpstr>88% dos programas da TV aberta são dispensados de vinculação horária</vt:lpstr>
      <vt:lpstr>Programas regionais encontrados…  todos dispensados da vinculação horária</vt:lpstr>
      <vt:lpstr>Análise quantitativa </vt:lpstr>
      <vt:lpstr>ÍNDICE DE COMPLIANCE POR REGIÃO Não complicance com a faixa: 1 a 2 % Não complicance com o envio: 1 a 4%</vt:lpstr>
      <vt:lpstr>PowerPoint Presentation</vt:lpstr>
      <vt:lpstr> QUAIS FAIXAS TÊM PROBLEMAS? Faixa 18-20h, o maior não compliance Faixa 21h em diante, quase ideal</vt:lpstr>
      <vt:lpstr>Análise Qualitativa</vt:lpstr>
      <vt:lpstr>Faixa 11-13h</vt:lpstr>
      <vt:lpstr>Faixa 18-20h</vt:lpstr>
      <vt:lpstr>Faixa 20-21h</vt:lpstr>
      <vt:lpstr>Compliance dos programas regionais (2% classificáveis)</vt:lpstr>
      <vt:lpstr>Discussão</vt:lpstr>
      <vt:lpstr>Cenário Expeculativo:  ‘Autorregulamentação’ do setor funcionaria?</vt:lpstr>
      <vt:lpstr>Cenário Real:  “Co-rregulamentaçāo” - Atuação forte do DEJUS funciona</vt:lpstr>
      <vt:lpstr>Explicação possível:  colaboração entre setor privado, governo e sociedade civil é o que faz da faixa protegida permanecer protegida.</vt:lpstr>
    </vt:vector>
  </TitlesOfParts>
  <Company>UFF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Fabro Steibel</dc:creator>
  <cp:lastModifiedBy>Kalinca Copello</cp:lastModifiedBy>
  <cp:revision>23</cp:revision>
  <dcterms:created xsi:type="dcterms:W3CDTF">2014-09-19T12:20:27Z</dcterms:created>
  <dcterms:modified xsi:type="dcterms:W3CDTF">2014-12-11T15:34:21Z</dcterms:modified>
</cp:coreProperties>
</file>